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1" r:id="rId5"/>
    <p:sldId id="263" r:id="rId6"/>
    <p:sldId id="264" r:id="rId7"/>
    <p:sldId id="265" r:id="rId8"/>
    <p:sldId id="267" r:id="rId9"/>
    <p:sldId id="257" r:id="rId10"/>
    <p:sldId id="266" r:id="rId11"/>
    <p:sldId id="271" r:id="rId12"/>
    <p:sldId id="268" r:id="rId13"/>
    <p:sldId id="269" r:id="rId14"/>
    <p:sldId id="270" r:id="rId15"/>
    <p:sldId id="272" r:id="rId16"/>
    <p:sldId id="274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4E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9"/>
    <p:restoredTop sz="94632"/>
  </p:normalViewPr>
  <p:slideViewPr>
    <p:cSldViewPr snapToGrid="0" snapToObjects="1">
      <p:cViewPr varScale="1">
        <p:scale>
          <a:sx n="74" d="100"/>
          <a:sy n="74" d="100"/>
        </p:scale>
        <p:origin x="208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61199-E56C-6E4C-8DA6-8087D0E7FF14}" type="datetimeFigureOut">
              <a:rPr lang="en-US" smtClean="0"/>
              <a:t>11/4/16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1A9B6-8568-1048-9C8C-3655DEFA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 smtClean="0">
                <a:solidFill>
                  <a:srgbClr val="000000"/>
                </a:solidFill>
                <a:effectLst/>
                <a:latin typeface="Times New Roman" charset="0"/>
              </a:rPr>
              <a:t>10-nt pad to prevent hairpin formation, a 2-nt linker that is </a:t>
            </a:r>
            <a:r>
              <a:rPr lang="en-US" b="0" i="0" dirty="0" err="1" smtClean="0">
                <a:solidFill>
                  <a:srgbClr val="000000"/>
                </a:solidFill>
                <a:effectLst/>
                <a:latin typeface="Times New Roman" charset="0"/>
              </a:rPr>
              <a:t>noncomplementary</a:t>
            </a:r>
            <a:r>
              <a:rPr lang="en-US" b="0" i="0" dirty="0" smtClean="0">
                <a:solidFill>
                  <a:srgbClr val="000000"/>
                </a:solidFill>
                <a:effectLst/>
                <a:latin typeface="Times New Roman" charset="0"/>
              </a:rPr>
              <a:t> to the 16S </a:t>
            </a:r>
            <a:r>
              <a:rPr lang="en-US" b="0" i="0" dirty="0" err="1" smtClean="0">
                <a:solidFill>
                  <a:srgbClr val="000000"/>
                </a:solidFill>
                <a:effectLst/>
                <a:latin typeface="Times New Roman" charset="0"/>
              </a:rPr>
              <a:t>rRNA</a:t>
            </a:r>
            <a:r>
              <a:rPr lang="en-US" b="0" i="0" dirty="0" smtClean="0">
                <a:solidFill>
                  <a:srgbClr val="000000"/>
                </a:solidFill>
                <a:effectLst/>
                <a:latin typeface="Times New Roman" charset="0"/>
              </a:rPr>
              <a:t> gene, and a gene-specific primer.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1A9B6-8568-1048-9C8C-3655DEFA3E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08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0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40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69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5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9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0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31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24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9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3ACEE-7E41-D842-820F-DAC577081870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73B3F-956D-CB45-BDC1-2E9C082B0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cbi.nlm.nih.gov/pubmed/23071270" TargetMode="External"/><Relationship Id="rId4" Type="http://schemas.openxmlformats.org/officeDocument/2006/relationships/hyperlink" Target="https://peerj.com/articles/593/" TargetMode="External"/><Relationship Id="rId5" Type="http://schemas.openxmlformats.org/officeDocument/2006/relationships/hyperlink" Target="http://metabarcoding.org/sumatra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16S </a:t>
            </a:r>
            <a:r>
              <a:rPr lang="en-US" dirty="0" err="1" smtClean="0"/>
              <a:t>rRNA</a:t>
            </a:r>
            <a:r>
              <a:rPr lang="en-US" dirty="0" smtClean="0"/>
              <a:t> sequence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59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836" y="392834"/>
            <a:ext cx="10515600" cy="1325563"/>
          </a:xfrm>
        </p:spPr>
        <p:txBody>
          <a:bodyPr/>
          <a:lstStyle/>
          <a:p>
            <a:pPr algn="ctr"/>
            <a:r>
              <a:rPr lang="en-US" dirty="0" err="1" smtClean="0"/>
              <a:t>Demultiplexing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3486" r="73002"/>
          <a:stretch/>
        </p:blipFill>
        <p:spPr>
          <a:xfrm>
            <a:off x="308739" y="30194"/>
            <a:ext cx="2169418" cy="28602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8739" y="3103570"/>
            <a:ext cx="1156764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echo "</a:t>
            </a:r>
            <a:r>
              <a:rPr lang="en-US" dirty="0" err="1" smtClean="0">
                <a:solidFill>
                  <a:srgbClr val="00B050"/>
                </a:solidFill>
              </a:rPr>
              <a:t>split_libraries_fastq.py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-m </a:t>
            </a:r>
            <a:r>
              <a:rPr lang="en-US" dirty="0" smtClean="0"/>
              <a:t>/home/</a:t>
            </a:r>
            <a:r>
              <a:rPr lang="en-US" dirty="0" err="1" smtClean="0"/>
              <a:t>metcalfj</a:t>
            </a:r>
            <a:r>
              <a:rPr lang="en-US" dirty="0" smtClean="0"/>
              <a:t>/PROJECTS/</a:t>
            </a:r>
            <a:r>
              <a:rPr lang="en-US" dirty="0" err="1" smtClean="0"/>
              <a:t>Trace_Evidence</a:t>
            </a:r>
            <a:r>
              <a:rPr lang="en-US" dirty="0" smtClean="0"/>
              <a:t>/May2016/10682_prep_2055_qiime_20160818-215702.txt -o /home/</a:t>
            </a:r>
            <a:r>
              <a:rPr lang="en-US" dirty="0" err="1" smtClean="0"/>
              <a:t>metcalfj</a:t>
            </a:r>
            <a:r>
              <a:rPr lang="en-US" dirty="0" smtClean="0"/>
              <a:t>/PROJECTS/</a:t>
            </a:r>
            <a:r>
              <a:rPr lang="en-US" dirty="0" err="1" smtClean="0"/>
              <a:t>Trace_Evidence</a:t>
            </a:r>
            <a:r>
              <a:rPr lang="en-US" dirty="0" smtClean="0"/>
              <a:t>/May2016/split </a:t>
            </a:r>
            <a:r>
              <a:rPr lang="en-US" b="1" dirty="0" smtClean="0">
                <a:solidFill>
                  <a:srgbClr val="FF0000"/>
                </a:solidFill>
              </a:rPr>
              <a:t>-</a:t>
            </a:r>
            <a:r>
              <a:rPr lang="en-US" b="1" dirty="0" err="1" smtClean="0">
                <a:solidFill>
                  <a:srgbClr val="FF0000"/>
                </a:solidFill>
              </a:rPr>
              <a:t>i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/sequencing/</a:t>
            </a:r>
            <a:r>
              <a:rPr lang="en-US" dirty="0" err="1" smtClean="0"/>
              <a:t>ucsd</a:t>
            </a:r>
            <a:r>
              <a:rPr lang="en-US" dirty="0" smtClean="0"/>
              <a:t>/</a:t>
            </a:r>
            <a:r>
              <a:rPr lang="en-US" dirty="0" err="1" smtClean="0"/>
              <a:t>complete_runs</a:t>
            </a:r>
            <a:r>
              <a:rPr lang="en-US" dirty="0" smtClean="0"/>
              <a:t>/160810_M00436_0185_000000000-AMW65/</a:t>
            </a:r>
            <a:r>
              <a:rPr lang="en-US" b="1" dirty="0" smtClean="0"/>
              <a:t>Metcalf_TE2_May_9-10_S1_L001_R1_001.fastq.gz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-b </a:t>
            </a:r>
            <a:r>
              <a:rPr lang="en-US" dirty="0" smtClean="0"/>
              <a:t>/sequencing/</a:t>
            </a:r>
            <a:r>
              <a:rPr lang="en-US" dirty="0" err="1" smtClean="0"/>
              <a:t>ucsd</a:t>
            </a:r>
            <a:r>
              <a:rPr lang="en-US" dirty="0" smtClean="0"/>
              <a:t>/</a:t>
            </a:r>
            <a:r>
              <a:rPr lang="en-US" dirty="0" err="1" smtClean="0"/>
              <a:t>complete_runs</a:t>
            </a:r>
            <a:r>
              <a:rPr lang="en-US" dirty="0" smtClean="0"/>
              <a:t>/160810_M00436_0185_000000000-AMW65/Metcalf_TE2_May_9-10_S1_L001_I1_001.fastq.gz --</a:t>
            </a:r>
            <a:r>
              <a:rPr lang="en-US" dirty="0" err="1" smtClean="0"/>
              <a:t>rev_comp_mapping_barcodes</a:t>
            </a:r>
            <a:r>
              <a:rPr lang="en-US" dirty="0" smtClean="0"/>
              <a:t> --</a:t>
            </a:r>
            <a:r>
              <a:rPr lang="en-US" dirty="0" err="1" smtClean="0"/>
              <a:t>rev_comp_barcode</a:t>
            </a:r>
            <a:r>
              <a:rPr lang="en-US" dirty="0" smtClean="0"/>
              <a:t>" | </a:t>
            </a:r>
            <a:r>
              <a:rPr lang="en-US" dirty="0" err="1" smtClean="0"/>
              <a:t>qsub</a:t>
            </a:r>
            <a:r>
              <a:rPr lang="en-US" dirty="0" smtClean="0"/>
              <a:t> -k </a:t>
            </a:r>
            <a:r>
              <a:rPr lang="en-US" dirty="0" err="1" smtClean="0"/>
              <a:t>eo</a:t>
            </a:r>
            <a:r>
              <a:rPr lang="en-US" dirty="0" smtClean="0"/>
              <a:t> -N </a:t>
            </a:r>
            <a:r>
              <a:rPr lang="en-US" dirty="0" err="1" smtClean="0"/>
              <a:t>split.lib</a:t>
            </a:r>
            <a:r>
              <a:rPr lang="en-US" dirty="0" smtClean="0"/>
              <a:t> -l </a:t>
            </a:r>
            <a:r>
              <a:rPr lang="en-US" dirty="0" err="1" smtClean="0"/>
              <a:t>walltime</a:t>
            </a:r>
            <a:r>
              <a:rPr lang="en-US" dirty="0" smtClean="0"/>
              <a:t>=48:00:00 -l </a:t>
            </a:r>
            <a:r>
              <a:rPr lang="en-US" dirty="0" err="1" smtClean="0"/>
              <a:t>pmem</a:t>
            </a:r>
            <a:r>
              <a:rPr lang="en-US" dirty="0" smtClean="0"/>
              <a:t>=8gb -V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73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604" y="500062"/>
            <a:ext cx="11721860" cy="1325563"/>
          </a:xfrm>
        </p:spPr>
        <p:txBody>
          <a:bodyPr>
            <a:normAutofit/>
          </a:bodyPr>
          <a:lstStyle/>
          <a:p>
            <a:r>
              <a:rPr lang="en-US" dirty="0"/>
              <a:t>Working with already-</a:t>
            </a:r>
            <a:r>
              <a:rPr lang="en-US" dirty="0" err="1"/>
              <a:t>demultiplexed</a:t>
            </a:r>
            <a:r>
              <a:rPr lang="en-US" dirty="0"/>
              <a:t> </a:t>
            </a:r>
            <a:r>
              <a:rPr lang="en-US" dirty="0" err="1"/>
              <a:t>fastq</a:t>
            </a:r>
            <a:r>
              <a:rPr lang="en-US" dirty="0"/>
              <a:t> files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734" y="1825625"/>
            <a:ext cx="10515600" cy="4351338"/>
          </a:xfrm>
        </p:spPr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qiime.org</a:t>
            </a:r>
            <a:r>
              <a:rPr lang="en-US" dirty="0" smtClean="0"/>
              <a:t>/tutorials/</a:t>
            </a:r>
            <a:r>
              <a:rPr lang="en-US" dirty="0" err="1" smtClean="0"/>
              <a:t>processing_illumina_data.html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13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836" y="39283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OTU picking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90261" y="2345635"/>
            <a:ext cx="848969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 smtClean="0"/>
              <a:t>OTU picking approach</a:t>
            </a:r>
          </a:p>
          <a:p>
            <a:pPr marL="800100" lvl="1" indent="-342900">
              <a:buAutoNum type="arabicParenR"/>
            </a:pPr>
            <a:r>
              <a:rPr lang="en-US" dirty="0" smtClean="0"/>
              <a:t>Closed reference (must hit a database sequence)</a:t>
            </a:r>
          </a:p>
          <a:p>
            <a:pPr marL="800100" lvl="1" indent="-342900">
              <a:buAutoNum type="arabicParenR"/>
            </a:pPr>
            <a:r>
              <a:rPr lang="en-US" dirty="0" smtClean="0"/>
              <a:t>De novo (clustering, not database)</a:t>
            </a:r>
          </a:p>
          <a:p>
            <a:pPr marL="800100" lvl="1" indent="-342900">
              <a:buAutoNum type="arabicParenR"/>
            </a:pPr>
            <a:r>
              <a:rPr lang="en-US" dirty="0" smtClean="0"/>
              <a:t>Open reference (use database, then </a:t>
            </a:r>
            <a:r>
              <a:rPr lang="en-US" dirty="0" err="1" smtClean="0"/>
              <a:t>denovo</a:t>
            </a:r>
            <a:r>
              <a:rPr lang="en-US" dirty="0" smtClean="0"/>
              <a:t> for sequences not hitting database)</a:t>
            </a:r>
          </a:p>
          <a:p>
            <a:pPr marL="342900" indent="-342900">
              <a:buAutoNum type="arabicParenR"/>
            </a:pPr>
            <a:endParaRPr lang="en-US" dirty="0" smtClean="0"/>
          </a:p>
          <a:p>
            <a:pPr marL="342900" indent="-342900">
              <a:buAutoNum type="arabicParenR"/>
            </a:pPr>
            <a:endParaRPr lang="en-US" dirty="0"/>
          </a:p>
          <a:p>
            <a:pPr marL="342900" indent="-342900">
              <a:buAutoNum type="arabicParenR"/>
            </a:pPr>
            <a:r>
              <a:rPr lang="en-US" dirty="0" smtClean="0"/>
              <a:t>Database choice (need for OTU picking and taxonomy assignment)</a:t>
            </a:r>
          </a:p>
          <a:p>
            <a:pPr marL="800100" lvl="1" indent="-342900">
              <a:buAutoNum type="arabicParenR"/>
            </a:pPr>
            <a:r>
              <a:rPr lang="en-US" b="1" dirty="0" err="1" smtClean="0">
                <a:solidFill>
                  <a:srgbClr val="00B050"/>
                </a:solidFill>
              </a:rPr>
              <a:t>Greengenes</a:t>
            </a:r>
            <a:endParaRPr lang="en-US" b="1" dirty="0" smtClean="0">
              <a:solidFill>
                <a:srgbClr val="00B050"/>
              </a:solidFill>
            </a:endParaRPr>
          </a:p>
          <a:p>
            <a:pPr marL="800100" lvl="1" indent="-342900">
              <a:buAutoNum type="arabicParenR"/>
            </a:pPr>
            <a:r>
              <a:rPr lang="en-US" dirty="0" smtClean="0"/>
              <a:t>Silva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826" y="1553578"/>
            <a:ext cx="4028661" cy="15841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636" y="4550183"/>
            <a:ext cx="4134678" cy="76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2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189" y="0"/>
            <a:ext cx="91465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1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OTU clustering algorithms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2880"/>
            <a:ext cx="12192000" cy="43073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9845" y="5640233"/>
            <a:ext cx="12153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Algorithms – </a:t>
            </a:r>
            <a:r>
              <a:rPr lang="en-US" sz="2400" dirty="0" err="1" smtClean="0"/>
              <a:t>SortmeRNA</a:t>
            </a:r>
            <a:r>
              <a:rPr lang="en-US" sz="2400" dirty="0" smtClean="0"/>
              <a:t>, SUMACLUST, swarm, </a:t>
            </a:r>
            <a:r>
              <a:rPr lang="en-US" sz="2400" dirty="0" err="1" smtClean="0"/>
              <a:t>uclust</a:t>
            </a:r>
            <a:r>
              <a:rPr lang="en-US" sz="2400" dirty="0" smtClean="0"/>
              <a:t> (default), </a:t>
            </a:r>
            <a:r>
              <a:rPr lang="en-US" sz="2400" dirty="0" err="1" smtClean="0"/>
              <a:t>usearch</a:t>
            </a:r>
            <a:endParaRPr lang="en-US" sz="2400" dirty="0" smtClean="0"/>
          </a:p>
          <a:p>
            <a:r>
              <a:rPr lang="en-US" sz="2400" dirty="0" smtClean="0">
                <a:hlinkClick r:id="rId3"/>
              </a:rPr>
              <a:t>QIIME 1.9 SortMeRNA</a:t>
            </a:r>
            <a:r>
              <a:rPr lang="en-US" sz="2400" dirty="0"/>
              <a:t> for closed-reference steps, and </a:t>
            </a:r>
            <a:r>
              <a:rPr lang="en-US" sz="2400" dirty="0">
                <a:hlinkClick r:id="rId4"/>
              </a:rPr>
              <a:t>swarm</a:t>
            </a:r>
            <a:r>
              <a:rPr lang="en-US" sz="2400" dirty="0"/>
              <a:t> and </a:t>
            </a:r>
            <a:r>
              <a:rPr lang="en-US" sz="2400" dirty="0">
                <a:hlinkClick r:id="rId5"/>
              </a:rPr>
              <a:t>SumaClust</a:t>
            </a:r>
            <a:r>
              <a:rPr lang="en-US" sz="2400" dirty="0"/>
              <a:t> for de novo </a:t>
            </a:r>
            <a:r>
              <a:rPr lang="en-US" sz="2400" dirty="0" smtClean="0"/>
              <a:t>steps</a:t>
            </a:r>
          </a:p>
          <a:p>
            <a:r>
              <a:rPr lang="en-US" sz="2400" dirty="0" err="1" smtClean="0"/>
              <a:t>pick_open_reference_otus.py</a:t>
            </a:r>
            <a:r>
              <a:rPr lang="en-US" sz="2400" dirty="0" smtClean="0"/>
              <a:t> </a:t>
            </a:r>
            <a:r>
              <a:rPr lang="en-US" sz="2400" dirty="0"/>
              <a:t>-m </a:t>
            </a:r>
            <a:r>
              <a:rPr lang="en-US" sz="2400" dirty="0" err="1"/>
              <a:t>sortmerna_sumaclust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8168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Pros/cons OTU picking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328468" y="2156604"/>
            <a:ext cx="386233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Closed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Pros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Computationally quick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Best 16S tree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Ref database is a quality filter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Meta analysis easier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chemeClr val="accent2"/>
                </a:solidFill>
              </a:rPr>
              <a:t>Cons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Reference database bias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New OTUs may be excluded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42982" y="2156604"/>
            <a:ext cx="436784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Denovo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00B050"/>
                </a:solidFill>
              </a:rPr>
              <a:t>Pros</a:t>
            </a:r>
          </a:p>
          <a:p>
            <a:r>
              <a:rPr lang="en-US" sz="2400" dirty="0" smtClean="0">
                <a:solidFill>
                  <a:srgbClr val="00B050"/>
                </a:solidFill>
              </a:rPr>
              <a:t>New OTUs may be included</a:t>
            </a:r>
          </a:p>
          <a:p>
            <a:endParaRPr lang="en-US" sz="2400" dirty="0"/>
          </a:p>
          <a:p>
            <a:r>
              <a:rPr lang="en-US" sz="2400" dirty="0" smtClean="0">
                <a:solidFill>
                  <a:schemeClr val="accent2"/>
                </a:solidFill>
              </a:rPr>
              <a:t>Cons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Computationally $$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Erroneous sequences included </a:t>
            </a:r>
          </a:p>
          <a:p>
            <a:r>
              <a:rPr lang="en-US" sz="2400" dirty="0" err="1" smtClean="0">
                <a:solidFill>
                  <a:schemeClr val="accent2"/>
                </a:solidFill>
              </a:rPr>
              <a:t>Denovo</a:t>
            </a:r>
            <a:r>
              <a:rPr lang="en-US" sz="2400" dirty="0" smtClean="0">
                <a:solidFill>
                  <a:schemeClr val="accent2"/>
                </a:solidFill>
              </a:rPr>
              <a:t> tree not as good</a:t>
            </a:r>
          </a:p>
          <a:p>
            <a:r>
              <a:rPr lang="en-US" sz="2400" dirty="0" smtClean="0">
                <a:solidFill>
                  <a:schemeClr val="accent2"/>
                </a:solidFill>
              </a:rPr>
              <a:t>Need to </a:t>
            </a:r>
            <a:r>
              <a:rPr lang="en-US" sz="2400" dirty="0" err="1" smtClean="0">
                <a:solidFill>
                  <a:schemeClr val="accent2"/>
                </a:solidFill>
              </a:rPr>
              <a:t>repick</a:t>
            </a:r>
            <a:r>
              <a:rPr lang="en-US" sz="2400" dirty="0" smtClean="0">
                <a:solidFill>
                  <a:schemeClr val="accent2"/>
                </a:solidFill>
              </a:rPr>
              <a:t> OTUs every time you add data</a:t>
            </a:r>
          </a:p>
          <a:p>
            <a:endParaRPr lang="en-US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40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Taxonomy assignment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32659"/>
            <a:ext cx="10515600" cy="4351338"/>
          </a:xfrm>
        </p:spPr>
        <p:txBody>
          <a:bodyPr/>
          <a:lstStyle/>
          <a:p>
            <a:r>
              <a:rPr lang="en-US" dirty="0" smtClean="0"/>
              <a:t>Assignment methods - BLAST</a:t>
            </a:r>
            <a:r>
              <a:rPr lang="en-US" dirty="0"/>
              <a:t>, the RDP classifier, RTAX, </a:t>
            </a:r>
            <a:r>
              <a:rPr lang="en-US" dirty="0" err="1"/>
              <a:t>mothur</a:t>
            </a:r>
            <a:r>
              <a:rPr lang="en-US" dirty="0"/>
              <a:t>, and </a:t>
            </a:r>
            <a:r>
              <a:rPr lang="en-US" dirty="0" err="1" smtClean="0"/>
              <a:t>uclust</a:t>
            </a:r>
            <a:r>
              <a:rPr lang="en-US" dirty="0" smtClean="0"/>
              <a:t> (default)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Reference databases – </a:t>
            </a:r>
            <a:r>
              <a:rPr lang="en-US" dirty="0" err="1" smtClean="0"/>
              <a:t>greengenes</a:t>
            </a:r>
            <a:r>
              <a:rPr lang="en-US" dirty="0" smtClean="0"/>
              <a:t>, Silva, or make your own!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40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Goal: get an OTU Table with taxonomy!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8645" y="1911889"/>
            <a:ext cx="894415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Next week </a:t>
            </a:r>
          </a:p>
          <a:p>
            <a:r>
              <a:rPr lang="en-US" dirty="0" smtClean="0"/>
              <a:t>1) filtering out Chloroplast,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2) minimum number of reads in a sample?</a:t>
            </a:r>
          </a:p>
          <a:p>
            <a:r>
              <a:rPr lang="en-US" dirty="0" smtClean="0"/>
              <a:t>2) rarifying vs normalizing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1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008" y="1032725"/>
            <a:ext cx="8035477" cy="50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8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71683" b="55205"/>
          <a:stretch/>
        </p:blipFill>
        <p:spPr>
          <a:xfrm>
            <a:off x="1952008" y="1032725"/>
            <a:ext cx="2275435" cy="226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4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63955" y="4394578"/>
            <a:ext cx="10614992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Original 515f construct / modified construct (Jed </a:t>
            </a:r>
            <a:r>
              <a:rPr lang="en-US" dirty="0" err="1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Furhman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, C to Y base change on the 5’ end)</a:t>
            </a:r>
            <a:endParaRPr lang="en-US" sz="2400" dirty="0" smtClean="0">
              <a:solidFill>
                <a:srgbClr val="000000"/>
              </a:solidFill>
              <a:effectLst/>
              <a:latin typeface="Arial" charset="0"/>
              <a:ea typeface="Arial" charset="0"/>
            </a:endParaRPr>
          </a:p>
          <a:p>
            <a:pPr>
              <a:lnSpc>
                <a:spcPct val="115000"/>
              </a:lnSpc>
            </a:pP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5'-GTG</a:t>
            </a:r>
            <a:r>
              <a:rPr lang="en-US" b="1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C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CAGCMGCCGCGGTAA-3' / 5'-GTG</a:t>
            </a:r>
            <a:r>
              <a:rPr lang="en-US" b="1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Y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CAGCMGCCGCGGTAA-3' </a:t>
            </a:r>
            <a:endParaRPr lang="en-US" sz="2400" dirty="0">
              <a:solidFill>
                <a:srgbClr val="000000"/>
              </a:solidFill>
              <a:effectLst/>
              <a:latin typeface="Arial" charset="0"/>
              <a:ea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41295"/>
          <a:stretch/>
        </p:blipFill>
        <p:spPr>
          <a:xfrm>
            <a:off x="0" y="1155203"/>
            <a:ext cx="12192000" cy="29132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4061" y="416795"/>
            <a:ext cx="10183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http://</a:t>
            </a:r>
            <a:r>
              <a:rPr lang="en-US" sz="3200" dirty="0" err="1" smtClean="0"/>
              <a:t>www.earthmicrobiome.org</a:t>
            </a:r>
            <a:r>
              <a:rPr lang="en-US" sz="3200" dirty="0" smtClean="0"/>
              <a:t>/</a:t>
            </a:r>
            <a:r>
              <a:rPr lang="en-US" sz="3200" dirty="0" err="1" smtClean="0"/>
              <a:t>emp</a:t>
            </a:r>
            <a:r>
              <a:rPr lang="en-US" sz="3200" dirty="0" smtClean="0"/>
              <a:t>-standard-protocols/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1263955" y="5222632"/>
            <a:ext cx="10053902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Original 806r construct / modified construct (Amy </a:t>
            </a:r>
            <a:r>
              <a:rPr lang="en-US" dirty="0" err="1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Apprill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, H to N base change mid-primer):</a:t>
            </a:r>
            <a:endParaRPr lang="en-US" sz="2400" dirty="0" smtClean="0">
              <a:solidFill>
                <a:srgbClr val="000000"/>
              </a:solidFill>
              <a:effectLst/>
              <a:latin typeface="Arial" charset="0"/>
              <a:ea typeface="Arial" charset="0"/>
            </a:endParaRPr>
          </a:p>
          <a:p>
            <a:pPr>
              <a:lnSpc>
                <a:spcPct val="115000"/>
              </a:lnSpc>
            </a:pP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5'-GGACTAC</a:t>
            </a:r>
            <a:r>
              <a:rPr lang="en-US" b="1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H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VGGGTWTCTAAT-3' / 5’-GGACTAC</a:t>
            </a:r>
            <a:r>
              <a:rPr lang="en-US" b="1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N</a:t>
            </a:r>
            <a:r>
              <a:rPr lang="en-US" dirty="0" smtClean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charset="0"/>
                <a:ea typeface="Arial" charset="0"/>
              </a:rPr>
              <a:t>VGGGTWTCTAAT-3’</a:t>
            </a:r>
            <a:endParaRPr lang="en-US" sz="2400" dirty="0">
              <a:solidFill>
                <a:srgbClr val="000000"/>
              </a:solidFill>
              <a:effectLst/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21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26" t="45603" r="35109" b="26377"/>
          <a:stretch/>
        </p:blipFill>
        <p:spPr>
          <a:xfrm>
            <a:off x="2222843" y="1120963"/>
            <a:ext cx="7278966" cy="423875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04061" y="416795"/>
            <a:ext cx="10183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http://</a:t>
            </a:r>
            <a:r>
              <a:rPr lang="en-US" sz="3200" dirty="0" err="1" smtClean="0"/>
              <a:t>www.earthmicrobiome.org</a:t>
            </a:r>
            <a:r>
              <a:rPr lang="en-US" sz="3200" dirty="0" smtClean="0"/>
              <a:t>/</a:t>
            </a:r>
            <a:r>
              <a:rPr lang="en-US" sz="3200" dirty="0" err="1" smtClean="0"/>
              <a:t>emp</a:t>
            </a:r>
            <a:r>
              <a:rPr lang="en-US" sz="3200" dirty="0" smtClean="0"/>
              <a:t>-standard-protocols/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40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71683" b="55205"/>
          <a:stretch/>
        </p:blipFill>
        <p:spPr>
          <a:xfrm>
            <a:off x="1952008" y="1032725"/>
            <a:ext cx="2275435" cy="226706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17" y="1927719"/>
            <a:ext cx="5395844" cy="4046883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18752"/>
              </p:ext>
            </p:extLst>
          </p:nvPr>
        </p:nvGraphicFramePr>
        <p:xfrm>
          <a:off x="145774" y="952249"/>
          <a:ext cx="11953460" cy="59057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9566"/>
                <a:gridCol w="749795"/>
                <a:gridCol w="475832"/>
                <a:gridCol w="360478"/>
                <a:gridCol w="7872847"/>
                <a:gridCol w="1614942"/>
              </a:tblGrid>
              <a:tr h="63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Name(s)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Number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Well Position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Sequence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Barcode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IL_515fBC_Jed_Arch_1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A1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F0"/>
                          </a:solidFill>
                          <a:effectLst/>
                        </a:rPr>
                        <a:t>AATGATACGGCGACCACCGAGATCTACACGCT</a:t>
                      </a:r>
                      <a:r>
                        <a:rPr lang="en-US" sz="1400" b="1" u="none" strike="noStrike" dirty="0">
                          <a:solidFill>
                            <a:srgbClr val="AC4EF5"/>
                          </a:solidFill>
                          <a:effectLst/>
                        </a:rPr>
                        <a:t>AGCCTTCGTCG</a:t>
                      </a:r>
                      <a:r>
                        <a:rPr lang="en-US" sz="1400" u="none" strike="noStrike" dirty="0">
                          <a:solidFill>
                            <a:srgbClr val="AC4EF5"/>
                          </a:solidFill>
                          <a:effectLst/>
                        </a:rPr>
                        <a:t>C</a:t>
                      </a:r>
                      <a:r>
                        <a:rPr lang="en-US" sz="1400" u="none" strike="noStrike" dirty="0">
                          <a:effectLst/>
                        </a:rPr>
                        <a:t>TATGGTAATT</a:t>
                      </a:r>
                      <a:r>
                        <a:rPr lang="en-US" sz="1400" b="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GT</a:t>
                      </a:r>
                      <a:r>
                        <a:rPr lang="en-US" sz="1400" b="1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GTGYCAGCMGCCGCGGTAA</a:t>
                      </a:r>
                      <a:endParaRPr lang="en-US" sz="1400" b="1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AGCCTTCGTCGC</a:t>
                      </a:r>
                      <a:endParaRPr lang="en-US" sz="1400" b="0" i="0" u="none" strike="noStrike" dirty="0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A2</a:t>
                      </a:r>
                      <a:endParaRPr lang="is-I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AATGATACGGCGACCACCGAGATCTACACGCTTCCATACCGGAATATGGTAATTGTGTGYCAGCMGCCGCGGTAA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TCCATACCGGAA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A3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AATGATACGGCGACCACCGAGATCTACACGCTAGCCCTGCTACATATGGTAATTGTGTGYCAGCMGCCGCGGTAA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AGCCCTGCTACA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A4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AATGATACGGCGACCACCGAGATCTACACGCTCCTAACGGTCCATATGGTAATTGTGTGYCAGCMGCCGCGGTAA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CCTAACGGTCCA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A5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AATGATACGGCGACCACCGAGATCTACACGCTCGCGCCTTAAACTATGGTAATTGTGTGYCAGCMGCCGCGGTAA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CGCGCCTTAAAC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A6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AATGATACGGCGACCACCGAGATCTACACGCTTATGGTACCCAGTATGGTAATTGTGTGYCAGCMGCCGCGGTAA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TATGGTACCCAG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A7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AATGATACGGCGACCACCGAGATCTACACGCTTACAATATCTGTTATGGTAATTGTGTGYCAGCMGCCGCGGTAA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TACAATATCTGT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A8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AATGATACGGCGACCACCGAGATCTACACGCTAATTTAGGTAGGTATGGTAATTGTGTGYCAGCMGCCGCGGTAA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AATTTAGGTAGG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A9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AATGATACGGCGACCACCGAGATCTACACGCTGACTCAACCAGTTATGGTAATTGTGTGYCAGCMGCCGCGGTAA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GACTCAACCAGT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A10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AATGATACGGCGACCACCGAGATCTACACGCTGCCTCTACGTCGTATGGTAATTGTGTGYCAGCMGCCGCGGTAA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GCCTCTACGTCG</a:t>
                      </a:r>
                      <a:endParaRPr lang="en-US" sz="1400" b="0" i="0" u="none" strike="noStrike" dirty="0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56591" y="434218"/>
            <a:ext cx="11820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chemeClr val="accent1"/>
                </a:solidFill>
                <a:effectLst/>
                <a:latin typeface="Courier New" charset="0"/>
              </a:rPr>
              <a:t>AATGATACGGCGACCACCGAGATCTACACGCT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rgbClr val="AC4EF5"/>
                </a:solidFill>
                <a:effectLst/>
                <a:latin typeface="Courier New" charset="0"/>
              </a:rPr>
              <a:t>XXXXXXXXXXXX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effectLst/>
                <a:latin typeface="Courier New" charset="0"/>
              </a:rPr>
              <a:t>TATGGTAATT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chemeClr val="accent2"/>
                </a:solidFill>
                <a:effectLst/>
                <a:latin typeface="Courier New" charset="0"/>
              </a:rPr>
              <a:t>GT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chemeClr val="accent6">
                    <a:lumMod val="75000"/>
                  </a:schemeClr>
                </a:solidFill>
                <a:effectLst/>
                <a:latin typeface="Courier New" charset="0"/>
              </a:rPr>
              <a:t>GTGYCAGCMGCCGCGGTAA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16766" y="6488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Sequencing primer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14813" y="80728"/>
            <a:ext cx="95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Barcode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86563" y="8072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Primer pad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26057" y="64886"/>
            <a:ext cx="74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Linker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99079" y="70401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515f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2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71683" b="55205"/>
          <a:stretch/>
        </p:blipFill>
        <p:spPr>
          <a:xfrm>
            <a:off x="1952008" y="1032725"/>
            <a:ext cx="2275435" cy="226706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17" y="1927719"/>
            <a:ext cx="5395844" cy="4046883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18752"/>
              </p:ext>
            </p:extLst>
          </p:nvPr>
        </p:nvGraphicFramePr>
        <p:xfrm>
          <a:off x="145774" y="952249"/>
          <a:ext cx="11953460" cy="59057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9566"/>
                <a:gridCol w="749795"/>
                <a:gridCol w="475832"/>
                <a:gridCol w="360478"/>
                <a:gridCol w="7872847"/>
                <a:gridCol w="1614942"/>
              </a:tblGrid>
              <a:tr h="63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Name(s)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Number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Well Position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Sequence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Barcode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IL_515fBC_Jed_Arch_1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A1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F0"/>
                          </a:solidFill>
                          <a:effectLst/>
                        </a:rPr>
                        <a:t>AATGATACGGCGACCACCGAGATCTACACGCT</a:t>
                      </a:r>
                      <a:r>
                        <a:rPr lang="en-US" sz="1400" b="1" u="none" strike="noStrike" dirty="0">
                          <a:solidFill>
                            <a:srgbClr val="AC4EF5"/>
                          </a:solidFill>
                          <a:effectLst/>
                        </a:rPr>
                        <a:t>AGCCTTCGTCG</a:t>
                      </a:r>
                      <a:r>
                        <a:rPr lang="en-US" sz="1400" u="none" strike="noStrike" dirty="0">
                          <a:solidFill>
                            <a:srgbClr val="AC4EF5"/>
                          </a:solidFill>
                          <a:effectLst/>
                        </a:rPr>
                        <a:t>C</a:t>
                      </a:r>
                      <a:r>
                        <a:rPr lang="en-US" sz="1400" u="none" strike="noStrike" dirty="0">
                          <a:effectLst/>
                        </a:rPr>
                        <a:t>TATGGTAATT</a:t>
                      </a:r>
                      <a:r>
                        <a:rPr lang="en-US" sz="1400" b="0" u="none" strike="noStrike" dirty="0">
                          <a:solidFill>
                            <a:schemeClr val="accent2"/>
                          </a:solidFill>
                          <a:effectLst/>
                        </a:rPr>
                        <a:t>GT</a:t>
                      </a:r>
                      <a:r>
                        <a:rPr lang="en-US" sz="1400" b="1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GTGYCAGCMGCCGCGGTAA</a:t>
                      </a:r>
                      <a:endParaRPr lang="en-US" sz="1400" b="1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AGCCTTCGTCGC</a:t>
                      </a:r>
                      <a:endParaRPr lang="en-US" sz="1400" b="0" i="0" u="none" strike="noStrike" dirty="0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A2</a:t>
                      </a:r>
                      <a:endParaRPr lang="is-I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AATGATACGGCGACCACCGAGATCTACACGCTTCCATACCGGAATATGGTAATTGTGTGYCAGCMGCCGCGGTAA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TCCATACCGGAA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A3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AATGATACGGCGACCACCGAGATCTACACGCTAGCCCTGCTACATATGGTAATTGTGTGYCAGCMGCCGCGGTAA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AGCCCTGCTACA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A4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AATGATACGGCGACCACCGAGATCTACACGCTCCTAACGGTCCATATGGTAATTGTGTGYCAGCMGCCGCGGTAA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CCTAACGGTCCA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A5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AATGATACGGCGACCACCGAGATCTACACGCTCGCGCCTTAAACTATGGTAATTGTGTGYCAGCMGCCGCGGTAA</a:t>
                      </a:r>
                      <a:endParaRPr lang="en-US" sz="1400" b="0" i="0" u="none" strike="noStrike" dirty="0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CGCGCCTTAAAC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A6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AATGATACGGCGACCACCGAGATCTACACGCTTATGGTACCCAGTATGGTAATTGTGTGYCAGCMGCCGCGGTAA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TATGGTACCCAG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A7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AATGATACGGCGACCACCGAGATCTACACGCTTACAATATCTGTTATGGTAATTGTGTGYCAGCMGCCGCGGTAA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TACAATATCTGT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A8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AATGATACGGCGACCACCGAGATCTACACGCTAATTTAGGTAGGTATGGTAATTGTGTGYCAGCMGCCGCGGTAA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AATTTAGGTAGG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A9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AATGATACGGCGACCACCGAGATCTACACGCTGACTCAACCAGTTATGGTAATTGTGTGYCAGCMGCCGCGGTAA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GACTCAACCAGT</a:t>
                      </a:r>
                      <a:endParaRPr lang="en-US" sz="1400" b="0" i="0" u="none" strike="noStrike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  <a:tr h="525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IL_515fBC_Jed_Arch_1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Plate 1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A10</a:t>
                      </a:r>
                      <a:endParaRPr lang="en-US" sz="1400" b="0" i="0" u="none" strike="noStrike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effectLst/>
                        <a:latin typeface="Courier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AATGATACGGCGACCACCGAGATCTACACGCTGCCTCTACGTCGTATGGTAATTGTGTGYCAGCMGCCGCGGTAA</a:t>
                      </a:r>
                      <a:endParaRPr lang="en-US" sz="1400" b="0" i="0" u="none" strike="noStrike">
                        <a:effectLst/>
                        <a:latin typeface="Calibri" charset="0"/>
                      </a:endParaRPr>
                    </a:p>
                  </a:txBody>
                  <a:tcPr marL="7341" marR="7341" marT="734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GCCTCTACGTCG</a:t>
                      </a:r>
                      <a:endParaRPr lang="en-US" sz="1400" b="0" i="0" u="none" strike="noStrike" dirty="0">
                        <a:effectLst/>
                        <a:latin typeface="Verdana" charset="0"/>
                      </a:endParaRPr>
                    </a:p>
                  </a:txBody>
                  <a:tcPr marL="7341" marR="7341" marT="7341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56591" y="434218"/>
            <a:ext cx="11820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chemeClr val="accent1"/>
                </a:solidFill>
                <a:effectLst/>
                <a:latin typeface="Courier New" charset="0"/>
              </a:rPr>
              <a:t>AATGATACGGCGACCACCGAGATCTACACGCT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rgbClr val="AC4EF5"/>
                </a:solidFill>
                <a:effectLst/>
                <a:latin typeface="Courier New" charset="0"/>
              </a:rPr>
              <a:t>XXXXXXXXXXXX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effectLst/>
                <a:latin typeface="Courier New" charset="0"/>
              </a:rPr>
              <a:t>TATGGTAATT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chemeClr val="accent2"/>
                </a:solidFill>
                <a:effectLst/>
                <a:latin typeface="Courier New" charset="0"/>
              </a:rPr>
              <a:t>GT</a:t>
            </a:r>
            <a:r>
              <a:rPr lang="en-US" b="0" i="0" dirty="0" smtClean="0">
                <a:solidFill>
                  <a:srgbClr val="666666"/>
                </a:solidFill>
                <a:effectLst/>
                <a:latin typeface="Courier New" charset="0"/>
              </a:rPr>
              <a:t> </a:t>
            </a:r>
            <a:r>
              <a:rPr lang="en-US" b="0" i="0" dirty="0" smtClean="0">
                <a:solidFill>
                  <a:schemeClr val="accent6">
                    <a:lumMod val="75000"/>
                  </a:schemeClr>
                </a:solidFill>
                <a:effectLst/>
                <a:latin typeface="Courier New" charset="0"/>
              </a:rPr>
              <a:t>GTGYCAGCMGCCGCGGTAA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17" y="1954223"/>
            <a:ext cx="5395844" cy="40468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6766" y="6488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Sequencing primer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14813" y="80728"/>
            <a:ext cx="95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Barcode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86563" y="8072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Primer pad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26057" y="64886"/>
            <a:ext cx="749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Linker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99079" y="70401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515f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82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435" y="0"/>
            <a:ext cx="7399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67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836" y="39283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Extracting barcodes for your index </a:t>
            </a:r>
            <a:r>
              <a:rPr lang="en-US" dirty="0" err="1" smtClean="0"/>
              <a:t>fastq</a:t>
            </a:r>
            <a:r>
              <a:rPr lang="en-US" dirty="0" smtClean="0"/>
              <a:t> 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3486" r="73002"/>
          <a:stretch/>
        </p:blipFill>
        <p:spPr>
          <a:xfrm>
            <a:off x="1952009" y="3233529"/>
            <a:ext cx="2169418" cy="28602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21427" y="1718397"/>
            <a:ext cx="2377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1" dirty="0" err="1" smtClean="0">
                <a:solidFill>
                  <a:srgbClr val="20435C"/>
                </a:solidFill>
                <a:effectLst/>
                <a:latin typeface="Trebuchet MS" charset="0"/>
              </a:rPr>
              <a:t>extract_barcodes.py</a:t>
            </a:r>
            <a:r>
              <a:rPr lang="en-US" b="0" i="0" dirty="0" smtClean="0">
                <a:solidFill>
                  <a:srgbClr val="20435C"/>
                </a:solidFill>
                <a:effectLst/>
                <a:latin typeface="Trebuchet MS" charset="0"/>
              </a:rPr>
              <a:t> </a:t>
            </a:r>
            <a:endParaRPr lang="en-US" b="0" i="0" dirty="0">
              <a:solidFill>
                <a:srgbClr val="20435C"/>
              </a:solidFill>
              <a:effectLst/>
              <a:latin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2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500</Words>
  <Application>Microsoft Macintosh PowerPoint</Application>
  <PresentationFormat>Widescreen</PresentationFormat>
  <Paragraphs>180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Calibri</vt:lpstr>
      <vt:lpstr>Calibri Light</vt:lpstr>
      <vt:lpstr>Courier</vt:lpstr>
      <vt:lpstr>Courier New</vt:lpstr>
      <vt:lpstr>Times New Roman</vt:lpstr>
      <vt:lpstr>Trebuchet MS</vt:lpstr>
      <vt:lpstr>Verdana</vt:lpstr>
      <vt:lpstr>Arial</vt:lpstr>
      <vt:lpstr>Office Theme</vt:lpstr>
      <vt:lpstr>16S rRNA sequence 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Extracting barcodes for your index fastq file</vt:lpstr>
      <vt:lpstr>Demultiplexing </vt:lpstr>
      <vt:lpstr>Working with already-demultiplexed fastq files </vt:lpstr>
      <vt:lpstr>OTU picking</vt:lpstr>
      <vt:lpstr>PowerPoint Presentation</vt:lpstr>
      <vt:lpstr>OTU clustering algorithms</vt:lpstr>
      <vt:lpstr>Pros/cons OTU picking</vt:lpstr>
      <vt:lpstr>Taxonomy assignment</vt:lpstr>
      <vt:lpstr>Goal: get an OTU Table with taxonomy!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16S rRNA sequence processing</dc:title>
  <dc:creator>Metcalf,Jess</dc:creator>
  <cp:lastModifiedBy>Metcalf,Jess</cp:lastModifiedBy>
  <cp:revision>24</cp:revision>
  <dcterms:created xsi:type="dcterms:W3CDTF">2016-11-04T16:58:31Z</dcterms:created>
  <dcterms:modified xsi:type="dcterms:W3CDTF">2016-11-04T21:12:50Z</dcterms:modified>
</cp:coreProperties>
</file>

<file path=docProps/thumbnail.jpeg>
</file>